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61" r:id="rId5"/>
  </p:sldIdLst>
  <p:sldSz cx="12192000" cy="6858000"/>
  <p:notesSz cx="6858000"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6" autoAdjust="0"/>
    <p:restoredTop sz="94660"/>
  </p:normalViewPr>
  <p:slideViewPr>
    <p:cSldViewPr snapToGrid="0">
      <p:cViewPr varScale="1">
        <p:scale>
          <a:sx n="86" d="100"/>
          <a:sy n="86" d="100"/>
        </p:scale>
        <p:origin x="55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D2AAD15D-B4DE-49FF-BA6B-D7ABE961510D}" type="datetimeFigureOut">
              <a:rPr lang="en-GB" smtClean="0"/>
              <a:t>17/03/2023</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1EEF9660-F230-4E06-8264-ABEF0D25657A}"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6297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AAD15D-B4DE-49FF-BA6B-D7ABE961510D}" type="datetimeFigureOut">
              <a:rPr lang="en-GB" smtClean="0"/>
              <a:t>17/03/2023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2319204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AAD15D-B4DE-49FF-BA6B-D7ABE961510D}" type="datetimeFigureOut">
              <a:rPr lang="en-GB" smtClean="0"/>
              <a:t>17/03/2023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F9660-F230-4E06-8264-ABEF0D25657A}"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4611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AAD15D-B4DE-49FF-BA6B-D7ABE961510D}" type="datetimeFigureOut">
              <a:rPr lang="en-GB" smtClean="0"/>
              <a:t>17/03/2023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1698855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2AAD15D-B4DE-49FF-BA6B-D7ABE961510D}" type="datetimeFigureOut">
              <a:rPr lang="en-GB" smtClean="0"/>
              <a:t>17/03/2023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1616272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2AAD15D-B4DE-49FF-BA6B-D7ABE961510D}" type="datetimeFigureOut">
              <a:rPr lang="en-GB" smtClean="0"/>
              <a:t>17/03/2023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324721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AAD15D-B4DE-49FF-BA6B-D7ABE961510D}" type="datetimeFigureOut">
              <a:rPr lang="en-GB" smtClean="0"/>
              <a:t>17/03/2023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33099403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2AAD15D-B4DE-49FF-BA6B-D7ABE961510D}" type="datetimeFigureOut">
              <a:rPr lang="en-GB" smtClean="0"/>
              <a:t>17/03/2023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2790046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2AAD15D-B4DE-49FF-BA6B-D7ABE961510D}" type="datetimeFigureOut">
              <a:rPr lang="en-GB" smtClean="0"/>
              <a:t>17/03/2023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869650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AAD15D-B4DE-49FF-BA6B-D7ABE961510D}" type="datetimeFigureOut">
              <a:rPr lang="en-GB" smtClean="0"/>
              <a:t>17/03/2023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2386344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2AAD15D-B4DE-49FF-BA6B-D7ABE961510D}" type="datetimeFigureOut">
              <a:rPr lang="en-GB" smtClean="0"/>
              <a:t>17/03/2023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EF9660-F230-4E06-8264-ABEF0D25657A}" type="slidenum">
              <a:rPr lang="en-GB" smtClean="0"/>
              <a:t>‹#›</a:t>
            </a:fld>
            <a:endParaRPr lang="en-GB"/>
          </a:p>
        </p:txBody>
      </p:sp>
    </p:spTree>
    <p:extLst>
      <p:ext uri="{BB962C8B-B14F-4D97-AF65-F5344CB8AC3E}">
        <p14:creationId xmlns:p14="http://schemas.microsoft.com/office/powerpoint/2010/main" val="3640374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D2AAD15D-B4DE-49FF-BA6B-D7ABE961510D}" type="datetimeFigureOut">
              <a:rPr lang="en-GB" smtClean="0"/>
              <a:t>17/03/2023</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1EEF9660-F230-4E06-8264-ABEF0D25657A}" type="slidenum">
              <a:rPr lang="en-GB" smtClean="0"/>
              <a:t>‹#›</a:t>
            </a:fld>
            <a:endParaRPr lang="en-GB"/>
          </a:p>
        </p:txBody>
      </p:sp>
    </p:spTree>
    <p:extLst>
      <p:ext uri="{BB962C8B-B14F-4D97-AF65-F5344CB8AC3E}">
        <p14:creationId xmlns:p14="http://schemas.microsoft.com/office/powerpoint/2010/main" val="15483804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err="1">
                <a:solidFill>
                  <a:schemeClr val="accent4">
                    <a:lumMod val="75000"/>
                  </a:schemeClr>
                </a:solidFill>
                <a:latin typeface="+mn-lt"/>
              </a:rPr>
              <a:t>Penywaun</a:t>
            </a:r>
            <a:r>
              <a:rPr lang="en-GB" b="1" dirty="0">
                <a:solidFill>
                  <a:schemeClr val="accent4">
                    <a:lumMod val="75000"/>
                  </a:schemeClr>
                </a:solidFill>
                <a:latin typeface="+mn-lt"/>
              </a:rPr>
              <a:t> Primary School</a:t>
            </a:r>
            <a:br>
              <a:rPr lang="en-GB" b="1" dirty="0">
                <a:solidFill>
                  <a:schemeClr val="accent4">
                    <a:lumMod val="75000"/>
                  </a:schemeClr>
                </a:solidFill>
                <a:latin typeface="+mn-lt"/>
              </a:rPr>
            </a:br>
            <a:r>
              <a:rPr lang="en-GB" b="1" dirty="0">
                <a:solidFill>
                  <a:schemeClr val="accent4">
                    <a:lumMod val="75000"/>
                  </a:schemeClr>
                </a:solidFill>
                <a:latin typeface="+mn-lt"/>
              </a:rPr>
              <a:t>Curriculum of Ambition</a:t>
            </a:r>
            <a:br>
              <a:rPr lang="en-GB" b="1" dirty="0">
                <a:solidFill>
                  <a:schemeClr val="accent4">
                    <a:lumMod val="75000"/>
                  </a:schemeClr>
                </a:solidFill>
                <a:latin typeface="+mn-lt"/>
              </a:rPr>
            </a:br>
            <a:r>
              <a:rPr lang="en-GB" b="1" i="1" dirty="0">
                <a:solidFill>
                  <a:schemeClr val="accent4">
                    <a:lumMod val="75000"/>
                  </a:schemeClr>
                </a:solidFill>
                <a:latin typeface="+mn-lt"/>
              </a:rPr>
              <a:t>‘Believe we can achieve’ </a:t>
            </a:r>
          </a:p>
        </p:txBody>
      </p:sp>
      <p:pic>
        <p:nvPicPr>
          <p:cNvPr id="13" name="Picture 6" descr="Image preview">
            <a:extLst>
              <a:ext uri="{FF2B5EF4-FFF2-40B4-BE49-F238E27FC236}">
                <a16:creationId xmlns:a16="http://schemas.microsoft.com/office/drawing/2014/main" id="{0A47C695-6A3F-4968-96C4-8F27B1A9F844}"/>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tretch>
            <a:fillRect/>
          </a:stretch>
        </p:blipFill>
        <p:spPr bwMode="auto">
          <a:xfrm>
            <a:off x="9344806" y="5445794"/>
            <a:ext cx="868722" cy="11305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41294" y="2144033"/>
            <a:ext cx="6875432" cy="2231380"/>
          </a:xfrm>
          <a:prstGeom prst="rect">
            <a:avLst/>
          </a:prstGeom>
          <a:noFill/>
          <a:ln w="38100">
            <a:solidFill>
              <a:srgbClr val="FF0000"/>
            </a:solidFill>
          </a:ln>
        </p:spPr>
        <p:txBody>
          <a:bodyPr wrap="square" rtlCol="0">
            <a:spAutoFit/>
          </a:bodyPr>
          <a:lstStyle/>
          <a:p>
            <a:r>
              <a:rPr lang="en-GB" b="1" dirty="0"/>
              <a:t>Our Vision</a:t>
            </a:r>
          </a:p>
          <a:p>
            <a:pPr lvl="0"/>
            <a:r>
              <a:rPr lang="en-GB" sz="1100" i="1" dirty="0"/>
              <a:t>We should strive to teach ‘the basics’ to all of our learners. We should aim to deliver a broad, balanced curriculum with the well-being of our learners and staff at the heart of all that we do. We should aim to deliver our teaching in a fun, energetic way, that engages our learners and excites them.</a:t>
            </a:r>
          </a:p>
          <a:p>
            <a:r>
              <a:rPr lang="en-GB" sz="1100" i="1" dirty="0"/>
              <a:t>We would like our children to play with honest, kind, friendly children who know how to work hard, but play hard too. </a:t>
            </a:r>
          </a:p>
          <a:p>
            <a:r>
              <a:rPr lang="en-GB" sz="1100" i="1" dirty="0"/>
              <a:t>We would like our children to be taught by a teacher that will keep them safe, has time for them, is kind, thoughtful, will go above and beyond for them and will forge a positive relationship with them.  A teacher that has their child’s well-being at heart and shows humour and gives off an energy that inspires and invigorates. </a:t>
            </a:r>
          </a:p>
          <a:p>
            <a:r>
              <a:rPr lang="en-GB" sz="1100" i="1" dirty="0"/>
              <a:t>We believe that we have a school that the community can be proud of.</a:t>
            </a:r>
          </a:p>
          <a:p>
            <a:r>
              <a:rPr lang="en-GB" sz="1100" i="1" dirty="0"/>
              <a:t> Parents are happy to send their children to our school knowing that they will be kept safe, be taught exciting lessons and their well-being needs will always be at the forefront. </a:t>
            </a:r>
          </a:p>
          <a:p>
            <a:endParaRPr lang="en-GB" sz="1100" dirty="0"/>
          </a:p>
        </p:txBody>
      </p:sp>
      <p:pic>
        <p:nvPicPr>
          <p:cNvPr id="5" name="Picture 4">
            <a:extLst>
              <a:ext uri="{FF2B5EF4-FFF2-40B4-BE49-F238E27FC236}">
                <a16:creationId xmlns:a16="http://schemas.microsoft.com/office/drawing/2014/main" id="{55354CFA-B25B-4CA2-BE6F-9E385FFC5BF0}"/>
              </a:ext>
            </a:extLst>
          </p:cNvPr>
          <p:cNvPicPr>
            <a:picLocks noChangeAspect="1"/>
          </p:cNvPicPr>
          <p:nvPr/>
        </p:nvPicPr>
        <p:blipFill>
          <a:blip r:embed="rId3"/>
          <a:stretch>
            <a:fillRect/>
          </a:stretch>
        </p:blipFill>
        <p:spPr>
          <a:xfrm>
            <a:off x="208213" y="232748"/>
            <a:ext cx="2686079" cy="1864351"/>
          </a:xfrm>
          <a:prstGeom prst="rect">
            <a:avLst/>
          </a:prstGeom>
        </p:spPr>
      </p:pic>
      <p:pic>
        <p:nvPicPr>
          <p:cNvPr id="6" name="Picture 5">
            <a:extLst>
              <a:ext uri="{FF2B5EF4-FFF2-40B4-BE49-F238E27FC236}">
                <a16:creationId xmlns:a16="http://schemas.microsoft.com/office/drawing/2014/main" id="{55354CFA-B25B-4CA2-BE6F-9E385FFC5BF0}"/>
              </a:ext>
            </a:extLst>
          </p:cNvPr>
          <p:cNvPicPr>
            <a:picLocks noChangeAspect="1"/>
          </p:cNvPicPr>
          <p:nvPr/>
        </p:nvPicPr>
        <p:blipFill>
          <a:blip r:embed="rId3"/>
          <a:stretch>
            <a:fillRect/>
          </a:stretch>
        </p:blipFill>
        <p:spPr>
          <a:xfrm>
            <a:off x="9297708" y="281232"/>
            <a:ext cx="2686079" cy="1864351"/>
          </a:xfrm>
          <a:prstGeom prst="rect">
            <a:avLst/>
          </a:prstGeom>
        </p:spPr>
      </p:pic>
      <p:sp>
        <p:nvSpPr>
          <p:cNvPr id="7" name="TextBox 6"/>
          <p:cNvSpPr txBox="1"/>
          <p:nvPr/>
        </p:nvSpPr>
        <p:spPr>
          <a:xfrm>
            <a:off x="7687085" y="2326369"/>
            <a:ext cx="3722077" cy="2062103"/>
          </a:xfrm>
          <a:prstGeom prst="rect">
            <a:avLst/>
          </a:prstGeom>
          <a:noFill/>
          <a:ln w="38100">
            <a:solidFill>
              <a:srgbClr val="92D050"/>
            </a:solidFill>
          </a:ln>
        </p:spPr>
        <p:txBody>
          <a:bodyPr wrap="square" rtlCol="0">
            <a:spAutoFit/>
          </a:bodyPr>
          <a:lstStyle/>
          <a:p>
            <a:r>
              <a:rPr lang="en-GB" b="1" dirty="0"/>
              <a:t>4 Core Purposes </a:t>
            </a:r>
          </a:p>
          <a:p>
            <a:r>
              <a:rPr lang="en-GB" sz="1100" dirty="0">
                <a:latin typeface="Calibri" panose="020F0502020204030204" pitchFamily="34" charset="0"/>
                <a:cs typeface="Calibri" panose="020F0502020204030204" pitchFamily="34" charset="0"/>
              </a:rPr>
              <a:t>At </a:t>
            </a:r>
            <a:r>
              <a:rPr lang="en-GB" sz="1100" dirty="0" err="1">
                <a:latin typeface="Calibri" panose="020F0502020204030204" pitchFamily="34" charset="0"/>
                <a:cs typeface="Calibri" panose="020F0502020204030204" pitchFamily="34" charset="0"/>
              </a:rPr>
              <a:t>Penywaun</a:t>
            </a:r>
            <a:r>
              <a:rPr lang="en-GB" sz="1100" dirty="0">
                <a:latin typeface="Calibri" panose="020F0502020204030204" pitchFamily="34" charset="0"/>
                <a:cs typeface="Calibri" panose="020F0502020204030204" pitchFamily="34" charset="0"/>
              </a:rPr>
              <a:t> Primary School our 4 core purposes are represented by characters the children have designed. </a:t>
            </a:r>
          </a:p>
          <a:p>
            <a:r>
              <a:rPr lang="en-GB" sz="1100" b="1" dirty="0"/>
              <a:t>Ambitious Capable Learners </a:t>
            </a:r>
            <a:r>
              <a:rPr lang="en-GB" sz="1100" i="1" dirty="0"/>
              <a:t>ready to learn throughout their lives- </a:t>
            </a:r>
            <a:r>
              <a:rPr lang="en-GB" sz="1100" dirty="0"/>
              <a:t>Arthur the Ambitious Ant </a:t>
            </a:r>
          </a:p>
          <a:p>
            <a:r>
              <a:rPr lang="en-GB" sz="1100" b="1" dirty="0"/>
              <a:t>Ethically Informed Citizens </a:t>
            </a:r>
            <a:r>
              <a:rPr lang="en-GB" sz="1100" i="1" dirty="0"/>
              <a:t>of Wales and the world- </a:t>
            </a:r>
            <a:r>
              <a:rPr lang="en-GB" sz="1100" dirty="0" err="1"/>
              <a:t>Elen</a:t>
            </a:r>
            <a:r>
              <a:rPr lang="en-GB" sz="1100" dirty="0"/>
              <a:t> the Ethical Eagle</a:t>
            </a:r>
          </a:p>
          <a:p>
            <a:r>
              <a:rPr lang="en-GB" sz="1100" b="1" dirty="0"/>
              <a:t>Enterprising, Creative Contributors </a:t>
            </a:r>
            <a:r>
              <a:rPr lang="en-GB" sz="1100" i="1" dirty="0"/>
              <a:t>ready to play a full part in life and work  </a:t>
            </a:r>
            <a:r>
              <a:rPr lang="en-GB" sz="1100" dirty="0"/>
              <a:t>- </a:t>
            </a:r>
            <a:r>
              <a:rPr lang="en-GB" sz="1100" dirty="0" err="1"/>
              <a:t>Carys</a:t>
            </a:r>
            <a:r>
              <a:rPr lang="en-GB" sz="1100" dirty="0"/>
              <a:t> the Creative Cat</a:t>
            </a:r>
          </a:p>
          <a:p>
            <a:r>
              <a:rPr lang="en-GB" sz="1100" b="1" dirty="0"/>
              <a:t>Healthy Confident Individuals </a:t>
            </a:r>
            <a:r>
              <a:rPr lang="en-GB" sz="1100" i="1" dirty="0"/>
              <a:t>ready to lead fulfilling lives as valued members of society</a:t>
            </a:r>
            <a:r>
              <a:rPr lang="en-GB" sz="1100" dirty="0"/>
              <a:t>- Caradoc the Confident Crocodile. </a:t>
            </a:r>
          </a:p>
        </p:txBody>
      </p:sp>
      <p:pic>
        <p:nvPicPr>
          <p:cNvPr id="1026" name="Picture 2" descr="Image preview">
            <a:extLst>
              <a:ext uri="{FF2B5EF4-FFF2-40B4-BE49-F238E27FC236}">
                <a16:creationId xmlns:a16="http://schemas.microsoft.com/office/drawing/2014/main" id="{9CEE73CF-C64F-4078-BCB7-DD17DFE300D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998517" y="5510504"/>
            <a:ext cx="1025489" cy="10957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1EE7370-EB30-4B89-A71C-57958ED6058B}"/>
              </a:ext>
            </a:extLst>
          </p:cNvPr>
          <p:cNvSpPr txBox="1"/>
          <p:nvPr/>
        </p:nvSpPr>
        <p:spPr>
          <a:xfrm>
            <a:off x="303417" y="4625771"/>
            <a:ext cx="8156936" cy="1877437"/>
          </a:xfrm>
          <a:prstGeom prst="rect">
            <a:avLst/>
          </a:prstGeom>
          <a:noFill/>
          <a:ln w="38100">
            <a:solidFill>
              <a:srgbClr val="0070C0"/>
            </a:solidFill>
          </a:ln>
        </p:spPr>
        <p:txBody>
          <a:bodyPr wrap="square" rtlCol="0">
            <a:spAutoFit/>
          </a:bodyPr>
          <a:lstStyle/>
          <a:p>
            <a:r>
              <a:rPr lang="en-US" b="1" dirty="0"/>
              <a:t>Our Curriculum </a:t>
            </a:r>
          </a:p>
          <a:p>
            <a:r>
              <a:rPr lang="en-US" sz="1400" dirty="0"/>
              <a:t>At </a:t>
            </a:r>
            <a:r>
              <a:rPr lang="en-US" sz="1400" dirty="0" err="1"/>
              <a:t>Penywaun</a:t>
            </a:r>
            <a:r>
              <a:rPr lang="en-US" sz="1400" dirty="0"/>
              <a:t> Primary School we believe we have developed a purpose-led curriculum, which has a secure foundation on the Four Purposes of the Curriculum for Wales 2022. Our curriculum design is broad and balanced with a focus on the acquisition of knowledge and skills, whilst ensuring it is both motivating and challenging to engage pupils and foster a love of learning. </a:t>
            </a:r>
          </a:p>
          <a:p>
            <a:r>
              <a:rPr lang="en-US" sz="1400" dirty="0"/>
              <a:t>We will follow a thematic approach and begin each term with a ‘lift off day’ to immerse the children in the theme and end with a ‘landing day’ where children celebrate the knowledge, skills and experience they have acquired. </a:t>
            </a:r>
            <a:endParaRPr lang="en-GB" sz="1400" dirty="0"/>
          </a:p>
        </p:txBody>
      </p:sp>
      <p:pic>
        <p:nvPicPr>
          <p:cNvPr id="10" name="Picture 2" descr="Image preview">
            <a:extLst>
              <a:ext uri="{FF2B5EF4-FFF2-40B4-BE49-F238E27FC236}">
                <a16:creationId xmlns:a16="http://schemas.microsoft.com/office/drawing/2014/main" id="{2A263BF5-D931-4E85-8F1F-76F6F79A96D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83741" y="5510505"/>
            <a:ext cx="1114011" cy="109574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Image preview">
            <a:extLst>
              <a:ext uri="{FF2B5EF4-FFF2-40B4-BE49-F238E27FC236}">
                <a16:creationId xmlns:a16="http://schemas.microsoft.com/office/drawing/2014/main" id="{6E887D3F-C658-4D77-9B41-1CAE50E48ECE}"/>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08988" y="5428027"/>
            <a:ext cx="820622" cy="1225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1380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2000" b="1" dirty="0" err="1">
                <a:solidFill>
                  <a:schemeClr val="accent4">
                    <a:lumMod val="75000"/>
                  </a:schemeClr>
                </a:solidFill>
                <a:latin typeface="+mn-lt"/>
              </a:rPr>
              <a:t>Penywaun</a:t>
            </a:r>
            <a:r>
              <a:rPr lang="en-GB" sz="2000" b="1" dirty="0">
                <a:solidFill>
                  <a:schemeClr val="accent4">
                    <a:lumMod val="75000"/>
                  </a:schemeClr>
                </a:solidFill>
                <a:latin typeface="+mn-lt"/>
              </a:rPr>
              <a:t> Primary School</a:t>
            </a:r>
            <a:br>
              <a:rPr lang="en-GB" sz="2000" b="1" dirty="0">
                <a:solidFill>
                  <a:schemeClr val="accent4">
                    <a:lumMod val="75000"/>
                  </a:schemeClr>
                </a:solidFill>
                <a:latin typeface="+mn-lt"/>
              </a:rPr>
            </a:br>
            <a:r>
              <a:rPr lang="en-GB" sz="2000" b="1" dirty="0">
                <a:solidFill>
                  <a:schemeClr val="accent4">
                    <a:lumMod val="75000"/>
                  </a:schemeClr>
                </a:solidFill>
                <a:latin typeface="+mn-lt"/>
              </a:rPr>
              <a:t>Curriculum of Ambition</a:t>
            </a:r>
            <a:br>
              <a:rPr lang="en-GB" sz="2000" b="1" dirty="0">
                <a:solidFill>
                  <a:schemeClr val="accent4">
                    <a:lumMod val="75000"/>
                  </a:schemeClr>
                </a:solidFill>
                <a:latin typeface="+mn-lt"/>
              </a:rPr>
            </a:br>
            <a:r>
              <a:rPr lang="en-GB" sz="2000" b="1" i="1" dirty="0">
                <a:solidFill>
                  <a:schemeClr val="accent4">
                    <a:lumMod val="75000"/>
                  </a:schemeClr>
                </a:solidFill>
                <a:latin typeface="+mn-lt"/>
              </a:rPr>
              <a:t>‘Believe we can achieve’ </a:t>
            </a:r>
          </a:p>
        </p:txBody>
      </p:sp>
      <p:sp>
        <p:nvSpPr>
          <p:cNvPr id="4" name="TextBox 3"/>
          <p:cNvSpPr txBox="1"/>
          <p:nvPr/>
        </p:nvSpPr>
        <p:spPr>
          <a:xfrm>
            <a:off x="305621" y="1757923"/>
            <a:ext cx="6879101" cy="1661993"/>
          </a:xfrm>
          <a:prstGeom prst="rect">
            <a:avLst/>
          </a:prstGeom>
          <a:noFill/>
          <a:ln w="38100">
            <a:solidFill>
              <a:srgbClr val="FFC000"/>
            </a:solidFill>
          </a:ln>
        </p:spPr>
        <p:txBody>
          <a:bodyPr wrap="square" rtlCol="0">
            <a:spAutoFit/>
          </a:bodyPr>
          <a:lstStyle/>
          <a:p>
            <a:r>
              <a:rPr lang="en-GB" b="1" dirty="0"/>
              <a:t>Our Inclusive Curriculum</a:t>
            </a:r>
          </a:p>
          <a:p>
            <a:r>
              <a:rPr lang="en-US" sz="1400" dirty="0"/>
              <a:t>Our curriculum will raise the aspirations of all learners</a:t>
            </a:r>
            <a:r>
              <a:rPr lang="en-GB" sz="1400" b="1" dirty="0"/>
              <a:t>.</a:t>
            </a:r>
          </a:p>
          <a:p>
            <a:r>
              <a:rPr lang="en-GB" sz="1400" dirty="0"/>
              <a:t>Following our Thrive approach we aim to ensure that all children are socially and emotionally ready to learn. </a:t>
            </a:r>
          </a:p>
          <a:p>
            <a:r>
              <a:rPr lang="en-GB" sz="1400" dirty="0"/>
              <a:t>In line with the Additional Learning Needs reform staff will plan, assess and monitor the development of all our children. Ensuring we are meeting the need of our learners, and making any reasonable adjustments necessary. </a:t>
            </a:r>
          </a:p>
        </p:txBody>
      </p:sp>
      <p:pic>
        <p:nvPicPr>
          <p:cNvPr id="5" name="Picture 4">
            <a:extLst>
              <a:ext uri="{FF2B5EF4-FFF2-40B4-BE49-F238E27FC236}">
                <a16:creationId xmlns:a16="http://schemas.microsoft.com/office/drawing/2014/main" id="{55354CFA-B25B-4CA2-BE6F-9E385FFC5BF0}"/>
              </a:ext>
            </a:extLst>
          </p:cNvPr>
          <p:cNvPicPr>
            <a:picLocks noChangeAspect="1"/>
          </p:cNvPicPr>
          <p:nvPr/>
        </p:nvPicPr>
        <p:blipFill>
          <a:blip r:embed="rId2"/>
          <a:stretch>
            <a:fillRect/>
          </a:stretch>
        </p:blipFill>
        <p:spPr>
          <a:xfrm>
            <a:off x="240435" y="397129"/>
            <a:ext cx="1660854" cy="1152764"/>
          </a:xfrm>
          <a:prstGeom prst="rect">
            <a:avLst/>
          </a:prstGeom>
        </p:spPr>
      </p:pic>
      <p:pic>
        <p:nvPicPr>
          <p:cNvPr id="6" name="Picture 5">
            <a:extLst>
              <a:ext uri="{FF2B5EF4-FFF2-40B4-BE49-F238E27FC236}">
                <a16:creationId xmlns:a16="http://schemas.microsoft.com/office/drawing/2014/main" id="{55354CFA-B25B-4CA2-BE6F-9E385FFC5BF0}"/>
              </a:ext>
            </a:extLst>
          </p:cNvPr>
          <p:cNvPicPr>
            <a:picLocks noChangeAspect="1"/>
          </p:cNvPicPr>
          <p:nvPr/>
        </p:nvPicPr>
        <p:blipFill>
          <a:blip r:embed="rId2"/>
          <a:stretch>
            <a:fillRect/>
          </a:stretch>
        </p:blipFill>
        <p:spPr>
          <a:xfrm>
            <a:off x="10413122" y="397129"/>
            <a:ext cx="1502628" cy="1042943"/>
          </a:xfrm>
          <a:prstGeom prst="rect">
            <a:avLst/>
          </a:prstGeom>
        </p:spPr>
      </p:pic>
      <p:sp>
        <p:nvSpPr>
          <p:cNvPr id="7" name="TextBox 6"/>
          <p:cNvSpPr txBox="1"/>
          <p:nvPr/>
        </p:nvSpPr>
        <p:spPr>
          <a:xfrm>
            <a:off x="7857947" y="1732724"/>
            <a:ext cx="3722077" cy="1600438"/>
          </a:xfrm>
          <a:prstGeom prst="rect">
            <a:avLst/>
          </a:prstGeom>
          <a:noFill/>
          <a:ln w="38100">
            <a:solidFill>
              <a:srgbClr val="00B0F0"/>
            </a:solidFill>
          </a:ln>
        </p:spPr>
        <p:txBody>
          <a:bodyPr wrap="square" rtlCol="0">
            <a:spAutoFit/>
          </a:bodyPr>
          <a:lstStyle/>
          <a:p>
            <a:r>
              <a:rPr lang="en-GB" sz="1400" b="1" dirty="0"/>
              <a:t>Areas of Learning and Experience</a:t>
            </a:r>
          </a:p>
          <a:p>
            <a:pPr marL="285750" indent="-285750">
              <a:buFont typeface="Arial" panose="020B0604020202020204" pitchFamily="34" charset="0"/>
              <a:buChar char="•"/>
            </a:pPr>
            <a:r>
              <a:rPr lang="en-GB" sz="1400" dirty="0"/>
              <a:t>Language Literacy and Communication </a:t>
            </a:r>
          </a:p>
          <a:p>
            <a:pPr marL="285750" indent="-285750">
              <a:buFont typeface="Arial" panose="020B0604020202020204" pitchFamily="34" charset="0"/>
              <a:buChar char="•"/>
            </a:pPr>
            <a:r>
              <a:rPr lang="en-GB" sz="1400" dirty="0"/>
              <a:t>Mathematics and Numeracy </a:t>
            </a:r>
          </a:p>
          <a:p>
            <a:pPr marL="285750" indent="-285750">
              <a:buFont typeface="Arial" panose="020B0604020202020204" pitchFamily="34" charset="0"/>
              <a:buChar char="•"/>
            </a:pPr>
            <a:r>
              <a:rPr lang="en-GB" sz="1400" dirty="0"/>
              <a:t>Science and Technology </a:t>
            </a:r>
          </a:p>
          <a:p>
            <a:pPr marL="285750" indent="-285750">
              <a:buFont typeface="Arial" panose="020B0604020202020204" pitchFamily="34" charset="0"/>
              <a:buChar char="•"/>
            </a:pPr>
            <a:r>
              <a:rPr lang="en-GB" sz="1400" dirty="0"/>
              <a:t>Expressive Arts </a:t>
            </a:r>
          </a:p>
          <a:p>
            <a:pPr marL="285750" indent="-285750">
              <a:buFont typeface="Arial" panose="020B0604020202020204" pitchFamily="34" charset="0"/>
              <a:buChar char="•"/>
            </a:pPr>
            <a:r>
              <a:rPr lang="en-GB" sz="1400" dirty="0"/>
              <a:t>Health and Wellbeing</a:t>
            </a:r>
          </a:p>
          <a:p>
            <a:pPr marL="285750" indent="-285750">
              <a:buFont typeface="Arial" panose="020B0604020202020204" pitchFamily="34" charset="0"/>
              <a:buChar char="•"/>
            </a:pPr>
            <a:r>
              <a:rPr lang="en-GB" sz="1400" dirty="0"/>
              <a:t>Humanities</a:t>
            </a:r>
          </a:p>
        </p:txBody>
      </p:sp>
      <p:sp>
        <p:nvSpPr>
          <p:cNvPr id="3" name="TextBox 2"/>
          <p:cNvSpPr txBox="1"/>
          <p:nvPr/>
        </p:nvSpPr>
        <p:spPr>
          <a:xfrm>
            <a:off x="305621" y="3541192"/>
            <a:ext cx="11394343" cy="2908489"/>
          </a:xfrm>
          <a:prstGeom prst="rect">
            <a:avLst/>
          </a:prstGeom>
          <a:noFill/>
          <a:ln w="38100">
            <a:solidFill>
              <a:srgbClr val="7030A0"/>
            </a:solidFill>
          </a:ln>
        </p:spPr>
        <p:txBody>
          <a:bodyPr wrap="square" rtlCol="0">
            <a:spAutoFit/>
          </a:bodyPr>
          <a:lstStyle/>
          <a:p>
            <a:r>
              <a:rPr lang="en-GB" b="1" dirty="0"/>
              <a:t>Learning, progression and assessment</a:t>
            </a:r>
          </a:p>
          <a:p>
            <a:r>
              <a:rPr lang="en-US" sz="1100" dirty="0"/>
              <a:t>The curriculum has been arranged into vibrant and cohesive topics for each year group, which have been mapped onto long term planners. We have ensured coverage of the requirement of the Curriculum for Wales by addressing the What Matter Statements and Progression Steps. The children will study three ‘themes’ per year. </a:t>
            </a:r>
          </a:p>
          <a:p>
            <a:endParaRPr lang="en-US" sz="1100" b="1" dirty="0"/>
          </a:p>
          <a:p>
            <a:r>
              <a:rPr lang="en-US" sz="1100" dirty="0"/>
              <a:t>The overarching purpose of our assessment procedures is to support every learner to make progress. In our curriculum, assessment is an integral part of the learning process, with teachers working with pupils to help identify their strengths, areas for development and next steps in learning. We will draw on a wide range of assessment approaches to build a holistic picture of our pupil’s development. Statutory online </a:t>
            </a:r>
            <a:r>
              <a:rPr lang="en-US" sz="1100" dirty="0" err="1"/>
              <a:t>personalised</a:t>
            </a:r>
            <a:r>
              <a:rPr lang="en-US" sz="1100" dirty="0"/>
              <a:t> assessments which are designed to support learning and teaching will be undertaken annually. </a:t>
            </a:r>
          </a:p>
          <a:p>
            <a:endParaRPr lang="en-US" sz="1100" dirty="0"/>
          </a:p>
          <a:p>
            <a:r>
              <a:rPr lang="en-GB" sz="1100" dirty="0"/>
              <a:t>The process the children undertake during their thematic project is just as important as the final product. Pupils learn and demonstrate different skills in each of the stages of the inquiry process, therefore we will use formative assessment throughout. This means checking-in and adjusting the learning, to ensure pupils are acquiring the necessary knowledge and skills they need. A variety of ways will be used to collect assessment information about pupil’s learning, such as: </a:t>
            </a:r>
          </a:p>
          <a:p>
            <a:r>
              <a:rPr lang="en-GB" sz="1100" dirty="0"/>
              <a:t> Informal observations</a:t>
            </a:r>
          </a:p>
          <a:p>
            <a:r>
              <a:rPr lang="en-GB" sz="1100" dirty="0"/>
              <a:t> Discussions, learning conversations, questioning, </a:t>
            </a:r>
          </a:p>
          <a:p>
            <a:r>
              <a:rPr lang="en-GB" sz="1100" dirty="0"/>
              <a:t> Group tasks </a:t>
            </a:r>
          </a:p>
          <a:p>
            <a:r>
              <a:rPr lang="en-GB" sz="1100" dirty="0"/>
              <a:t> Peer and self-assessments </a:t>
            </a:r>
          </a:p>
          <a:p>
            <a:r>
              <a:rPr lang="en-GB" sz="1100" dirty="0"/>
              <a:t> Self-reflections</a:t>
            </a:r>
          </a:p>
        </p:txBody>
      </p:sp>
    </p:spTree>
    <p:extLst>
      <p:ext uri="{BB962C8B-B14F-4D97-AF65-F5344CB8AC3E}">
        <p14:creationId xmlns:p14="http://schemas.microsoft.com/office/powerpoint/2010/main" val="938282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err="1">
                <a:solidFill>
                  <a:schemeClr val="accent4">
                    <a:lumMod val="75000"/>
                  </a:schemeClr>
                </a:solidFill>
                <a:latin typeface="+mn-lt"/>
              </a:rPr>
              <a:t>Penywaun</a:t>
            </a:r>
            <a:r>
              <a:rPr lang="en-GB" b="1" dirty="0">
                <a:solidFill>
                  <a:schemeClr val="accent4">
                    <a:lumMod val="75000"/>
                  </a:schemeClr>
                </a:solidFill>
                <a:latin typeface="+mn-lt"/>
              </a:rPr>
              <a:t> Primary School</a:t>
            </a:r>
            <a:br>
              <a:rPr lang="en-GB" b="1" dirty="0">
                <a:solidFill>
                  <a:schemeClr val="accent4">
                    <a:lumMod val="75000"/>
                  </a:schemeClr>
                </a:solidFill>
                <a:latin typeface="+mn-lt"/>
              </a:rPr>
            </a:br>
            <a:r>
              <a:rPr lang="en-GB" b="1" dirty="0">
                <a:solidFill>
                  <a:schemeClr val="accent4">
                    <a:lumMod val="75000"/>
                  </a:schemeClr>
                </a:solidFill>
                <a:latin typeface="+mn-lt"/>
              </a:rPr>
              <a:t>Curriculum of Ambition</a:t>
            </a:r>
            <a:br>
              <a:rPr lang="en-GB" b="1" dirty="0">
                <a:solidFill>
                  <a:schemeClr val="accent4">
                    <a:lumMod val="75000"/>
                  </a:schemeClr>
                </a:solidFill>
                <a:latin typeface="+mn-lt"/>
              </a:rPr>
            </a:br>
            <a:r>
              <a:rPr lang="en-GB" b="1" i="1" dirty="0">
                <a:solidFill>
                  <a:schemeClr val="accent4">
                    <a:lumMod val="75000"/>
                  </a:schemeClr>
                </a:solidFill>
                <a:latin typeface="+mn-lt"/>
              </a:rPr>
              <a:t>‘Believe we can achieve’ </a:t>
            </a:r>
          </a:p>
        </p:txBody>
      </p:sp>
      <p:sp>
        <p:nvSpPr>
          <p:cNvPr id="4" name="TextBox 3"/>
          <p:cNvSpPr txBox="1"/>
          <p:nvPr/>
        </p:nvSpPr>
        <p:spPr>
          <a:xfrm>
            <a:off x="446437" y="2144354"/>
            <a:ext cx="6685560" cy="1938992"/>
          </a:xfrm>
          <a:prstGeom prst="rect">
            <a:avLst/>
          </a:prstGeom>
          <a:noFill/>
          <a:ln w="38100">
            <a:solidFill>
              <a:srgbClr val="00B050"/>
            </a:solidFill>
          </a:ln>
        </p:spPr>
        <p:txBody>
          <a:bodyPr wrap="square" rtlCol="0">
            <a:spAutoFit/>
          </a:bodyPr>
          <a:lstStyle/>
          <a:p>
            <a:r>
              <a:rPr lang="en-GB" b="1" dirty="0"/>
              <a:t>Experiences and parental engagement</a:t>
            </a:r>
          </a:p>
          <a:p>
            <a:pPr lvl="0"/>
            <a:r>
              <a:rPr lang="en-GB" sz="1400" dirty="0"/>
              <a:t>Our curriculum of ambition aims to give children the knowledge, skills and experiences for them to achieve greatness. Our ‘101 Experiences for the children of </a:t>
            </a:r>
            <a:r>
              <a:rPr lang="en-GB" sz="1400" dirty="0" err="1"/>
              <a:t>Penywaun</a:t>
            </a:r>
            <a:r>
              <a:rPr lang="en-GB" sz="1400" dirty="0"/>
              <a:t>’ will launch in September 2022. </a:t>
            </a:r>
          </a:p>
          <a:p>
            <a:pPr lvl="0"/>
            <a:r>
              <a:rPr lang="en-GB" sz="1400" dirty="0"/>
              <a:t>Engaging parents and guardians in our children’s learning is vital to their development, we will host parent and guardians for our curriculum ‘landing days’ once a term. This is an opportunity for children to showcase their recent learning journey. </a:t>
            </a:r>
          </a:p>
          <a:p>
            <a:pPr lvl="0"/>
            <a:endParaRPr lang="en-GB" dirty="0"/>
          </a:p>
        </p:txBody>
      </p:sp>
      <p:pic>
        <p:nvPicPr>
          <p:cNvPr id="5" name="Picture 4">
            <a:extLst>
              <a:ext uri="{FF2B5EF4-FFF2-40B4-BE49-F238E27FC236}">
                <a16:creationId xmlns:a16="http://schemas.microsoft.com/office/drawing/2014/main" id="{55354CFA-B25B-4CA2-BE6F-9E385FFC5BF0}"/>
              </a:ext>
            </a:extLst>
          </p:cNvPr>
          <p:cNvPicPr>
            <a:picLocks noChangeAspect="1"/>
          </p:cNvPicPr>
          <p:nvPr/>
        </p:nvPicPr>
        <p:blipFill>
          <a:blip r:embed="rId2"/>
          <a:stretch>
            <a:fillRect/>
          </a:stretch>
        </p:blipFill>
        <p:spPr>
          <a:xfrm>
            <a:off x="215010" y="255847"/>
            <a:ext cx="2686079" cy="1864351"/>
          </a:xfrm>
          <a:prstGeom prst="rect">
            <a:avLst/>
          </a:prstGeom>
        </p:spPr>
      </p:pic>
      <p:pic>
        <p:nvPicPr>
          <p:cNvPr id="6" name="Picture 5">
            <a:extLst>
              <a:ext uri="{FF2B5EF4-FFF2-40B4-BE49-F238E27FC236}">
                <a16:creationId xmlns:a16="http://schemas.microsoft.com/office/drawing/2014/main" id="{55354CFA-B25B-4CA2-BE6F-9E385FFC5BF0}"/>
              </a:ext>
            </a:extLst>
          </p:cNvPr>
          <p:cNvPicPr>
            <a:picLocks noChangeAspect="1"/>
          </p:cNvPicPr>
          <p:nvPr/>
        </p:nvPicPr>
        <p:blipFill>
          <a:blip r:embed="rId2"/>
          <a:stretch>
            <a:fillRect/>
          </a:stretch>
        </p:blipFill>
        <p:spPr>
          <a:xfrm>
            <a:off x="9260431" y="255846"/>
            <a:ext cx="2686079" cy="1864351"/>
          </a:xfrm>
          <a:prstGeom prst="rect">
            <a:avLst/>
          </a:prstGeom>
        </p:spPr>
      </p:pic>
      <p:sp>
        <p:nvSpPr>
          <p:cNvPr id="7" name="TextBox 6"/>
          <p:cNvSpPr txBox="1"/>
          <p:nvPr/>
        </p:nvSpPr>
        <p:spPr>
          <a:xfrm>
            <a:off x="7644882" y="2325206"/>
            <a:ext cx="3722077" cy="1892826"/>
          </a:xfrm>
          <a:prstGeom prst="rect">
            <a:avLst/>
          </a:prstGeom>
          <a:noFill/>
          <a:ln w="38100">
            <a:solidFill>
              <a:srgbClr val="7030A0"/>
            </a:solidFill>
          </a:ln>
        </p:spPr>
        <p:txBody>
          <a:bodyPr wrap="square" rtlCol="0">
            <a:spAutoFit/>
          </a:bodyPr>
          <a:lstStyle/>
          <a:p>
            <a:r>
              <a:rPr lang="en-GB" b="1" dirty="0"/>
              <a:t>RSE</a:t>
            </a:r>
          </a:p>
          <a:p>
            <a:r>
              <a:rPr lang="en-US" sz="1100" dirty="0"/>
              <a:t>Our school curriculum embraces the RSE guidance and mandatory RSE Code. Our RSE provision will have a positive and empowering role in our learners’ education and will play a vital role in supporting them to </a:t>
            </a:r>
            <a:r>
              <a:rPr lang="en-US" sz="1100" dirty="0" err="1"/>
              <a:t>realise</a:t>
            </a:r>
            <a:r>
              <a:rPr lang="en-US" sz="1100" dirty="0"/>
              <a:t> the four purposes as part of a whole-school approach. Helping learners to form and maintain a range of relationships, all based on mutual trust and respect, is the foundation of RSE. These relationships are critical to the development of emotional well-being, resilience and empathy</a:t>
            </a:r>
            <a:endParaRPr lang="en-GB" sz="1100" b="1" dirty="0"/>
          </a:p>
        </p:txBody>
      </p:sp>
      <p:sp>
        <p:nvSpPr>
          <p:cNvPr id="8" name="TextBox 7"/>
          <p:cNvSpPr txBox="1"/>
          <p:nvPr/>
        </p:nvSpPr>
        <p:spPr>
          <a:xfrm>
            <a:off x="7131997" y="4708963"/>
            <a:ext cx="4747846" cy="1477328"/>
          </a:xfrm>
          <a:prstGeom prst="rect">
            <a:avLst/>
          </a:prstGeom>
          <a:noFill/>
          <a:ln w="38100">
            <a:solidFill>
              <a:srgbClr val="FF0000"/>
            </a:solidFill>
          </a:ln>
        </p:spPr>
        <p:txBody>
          <a:bodyPr wrap="square" rtlCol="0">
            <a:spAutoFit/>
          </a:bodyPr>
          <a:lstStyle/>
          <a:p>
            <a:r>
              <a:rPr lang="en-US" b="1" dirty="0"/>
              <a:t>R</a:t>
            </a:r>
            <a:r>
              <a:rPr lang="en-GB" b="1" dirty="0"/>
              <a:t>VE</a:t>
            </a:r>
          </a:p>
          <a:p>
            <a:r>
              <a:rPr lang="en-US" sz="1200" dirty="0"/>
              <a:t>Religion, values and ethics (RVE) is a statutory requirement of the Curriculum for Wales and is mandatory for all learners from ages 3 to 16. There is no parental right to request that a child is withdrawn from RVE in the Curriculum for Wales As RVE is a locally determined subject, the agreed syllabus specifies what should be taught in RVE within the local authority and our curriculum will reflect this guidance.</a:t>
            </a:r>
            <a:endParaRPr lang="en-GB" sz="1200" b="1" dirty="0"/>
          </a:p>
        </p:txBody>
      </p:sp>
      <p:sp>
        <p:nvSpPr>
          <p:cNvPr id="10" name="TextBox 9">
            <a:extLst>
              <a:ext uri="{FF2B5EF4-FFF2-40B4-BE49-F238E27FC236}">
                <a16:creationId xmlns:a16="http://schemas.microsoft.com/office/drawing/2014/main" id="{B57E9C9A-B2D9-4968-B61E-AC7517AD2C4B}"/>
              </a:ext>
            </a:extLst>
          </p:cNvPr>
          <p:cNvSpPr txBox="1"/>
          <p:nvPr/>
        </p:nvSpPr>
        <p:spPr>
          <a:xfrm>
            <a:off x="312157" y="4157708"/>
            <a:ext cx="6685560" cy="2369880"/>
          </a:xfrm>
          <a:prstGeom prst="rect">
            <a:avLst/>
          </a:prstGeom>
          <a:noFill/>
          <a:ln w="38100">
            <a:solidFill>
              <a:srgbClr val="FFFF00"/>
            </a:solidFill>
          </a:ln>
        </p:spPr>
        <p:txBody>
          <a:bodyPr wrap="square" rtlCol="0">
            <a:spAutoFit/>
          </a:bodyPr>
          <a:lstStyle/>
          <a:p>
            <a:r>
              <a:rPr lang="en-US" b="1" dirty="0"/>
              <a:t>Our Curriculum Structure</a:t>
            </a:r>
          </a:p>
          <a:p>
            <a:pPr marL="285750" indent="-285750">
              <a:buFont typeface="Arial" panose="020B0604020202020204" pitchFamily="34" charset="0"/>
              <a:buChar char="•"/>
            </a:pPr>
            <a:r>
              <a:rPr lang="en-US" sz="1400" dirty="0"/>
              <a:t>All topics start with an engagement experience or ‘lift off day’, which is specifically designed to stimulate children’s curiosity and immerse the pupils in the topic.</a:t>
            </a:r>
          </a:p>
          <a:p>
            <a:pPr marL="285750" indent="-285750">
              <a:buFont typeface="Arial" panose="020B0604020202020204" pitchFamily="34" charset="0"/>
              <a:buChar char="•"/>
            </a:pPr>
            <a:r>
              <a:rPr lang="en-US" sz="1400" dirty="0"/>
              <a:t>The Learning will develop the pupil’s skills and knowledge and deepen their conceptual understanding. </a:t>
            </a:r>
          </a:p>
          <a:p>
            <a:pPr marL="285750" indent="-285750">
              <a:buFont typeface="Arial" panose="020B0604020202020204" pitchFamily="34" charset="0"/>
              <a:buChar char="•"/>
            </a:pPr>
            <a:r>
              <a:rPr lang="en-US" sz="1400" dirty="0"/>
              <a:t>The culmination of the topic is a Challenge, a solution to a problem, an answer to an ‘Inquiry Question’ or the creation of a product.</a:t>
            </a:r>
            <a:r>
              <a:rPr lang="en-US" sz="1400" b="1" dirty="0"/>
              <a:t> </a:t>
            </a:r>
          </a:p>
          <a:p>
            <a:pPr marL="285750" indent="-285750">
              <a:buFont typeface="Arial" panose="020B0604020202020204" pitchFamily="34" charset="0"/>
              <a:buChar char="•"/>
            </a:pPr>
            <a:r>
              <a:rPr lang="en-US" sz="1400" dirty="0"/>
              <a:t>A celebration of the journey each child has taken through the theme will be celebrated during our ‘landing day’ when each theme comes to a close. </a:t>
            </a:r>
          </a:p>
          <a:p>
            <a:endParaRPr lang="en-GB" b="1" dirty="0"/>
          </a:p>
        </p:txBody>
      </p:sp>
    </p:spTree>
    <p:extLst>
      <p:ext uri="{BB962C8B-B14F-4D97-AF65-F5344CB8AC3E}">
        <p14:creationId xmlns:p14="http://schemas.microsoft.com/office/powerpoint/2010/main" val="22168448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dirty="0" err="1">
                <a:solidFill>
                  <a:schemeClr val="accent4">
                    <a:lumMod val="75000"/>
                  </a:schemeClr>
                </a:solidFill>
                <a:latin typeface="+mn-lt"/>
              </a:rPr>
              <a:t>Penywaun</a:t>
            </a:r>
            <a:r>
              <a:rPr lang="en-GB" b="1" dirty="0">
                <a:solidFill>
                  <a:schemeClr val="accent4">
                    <a:lumMod val="75000"/>
                  </a:schemeClr>
                </a:solidFill>
                <a:latin typeface="+mn-lt"/>
              </a:rPr>
              <a:t> Primary School</a:t>
            </a:r>
            <a:br>
              <a:rPr lang="en-GB" b="1" dirty="0">
                <a:solidFill>
                  <a:schemeClr val="accent4">
                    <a:lumMod val="75000"/>
                  </a:schemeClr>
                </a:solidFill>
                <a:latin typeface="+mn-lt"/>
              </a:rPr>
            </a:br>
            <a:r>
              <a:rPr lang="en-GB" b="1" dirty="0">
                <a:solidFill>
                  <a:schemeClr val="accent4">
                    <a:lumMod val="75000"/>
                  </a:schemeClr>
                </a:solidFill>
                <a:latin typeface="+mn-lt"/>
              </a:rPr>
              <a:t>Curriculum of Ambition</a:t>
            </a:r>
            <a:br>
              <a:rPr lang="en-GB" b="1" dirty="0">
                <a:solidFill>
                  <a:schemeClr val="accent4">
                    <a:lumMod val="75000"/>
                  </a:schemeClr>
                </a:solidFill>
                <a:latin typeface="+mn-lt"/>
              </a:rPr>
            </a:br>
            <a:r>
              <a:rPr lang="en-GB" b="1" i="1" dirty="0">
                <a:solidFill>
                  <a:schemeClr val="accent4">
                    <a:lumMod val="75000"/>
                  </a:schemeClr>
                </a:solidFill>
                <a:latin typeface="+mn-lt"/>
              </a:rPr>
              <a:t>‘Believe we can achieve’ </a:t>
            </a:r>
          </a:p>
        </p:txBody>
      </p:sp>
      <p:sp>
        <p:nvSpPr>
          <p:cNvPr id="4" name="TextBox 3"/>
          <p:cNvSpPr txBox="1"/>
          <p:nvPr/>
        </p:nvSpPr>
        <p:spPr>
          <a:xfrm>
            <a:off x="102101" y="2120198"/>
            <a:ext cx="6685560" cy="538609"/>
          </a:xfrm>
          <a:prstGeom prst="rect">
            <a:avLst/>
          </a:prstGeom>
          <a:noFill/>
        </p:spPr>
        <p:txBody>
          <a:bodyPr wrap="square" rtlCol="0">
            <a:spAutoFit/>
          </a:bodyPr>
          <a:lstStyle/>
          <a:p>
            <a:r>
              <a:rPr lang="en-GB" b="1" dirty="0"/>
              <a:t> </a:t>
            </a:r>
          </a:p>
          <a:p>
            <a:pPr lvl="0"/>
            <a:endParaRPr lang="en-GB" sz="1100" dirty="0"/>
          </a:p>
        </p:txBody>
      </p:sp>
      <p:pic>
        <p:nvPicPr>
          <p:cNvPr id="5" name="Picture 4">
            <a:extLst>
              <a:ext uri="{FF2B5EF4-FFF2-40B4-BE49-F238E27FC236}">
                <a16:creationId xmlns:a16="http://schemas.microsoft.com/office/drawing/2014/main" id="{55354CFA-B25B-4CA2-BE6F-9E385FFC5BF0}"/>
              </a:ext>
            </a:extLst>
          </p:cNvPr>
          <p:cNvPicPr>
            <a:picLocks noChangeAspect="1"/>
          </p:cNvPicPr>
          <p:nvPr/>
        </p:nvPicPr>
        <p:blipFill>
          <a:blip r:embed="rId2"/>
          <a:stretch>
            <a:fillRect/>
          </a:stretch>
        </p:blipFill>
        <p:spPr>
          <a:xfrm>
            <a:off x="290844" y="288006"/>
            <a:ext cx="2686079" cy="1864351"/>
          </a:xfrm>
          <a:prstGeom prst="rect">
            <a:avLst/>
          </a:prstGeom>
        </p:spPr>
      </p:pic>
      <p:pic>
        <p:nvPicPr>
          <p:cNvPr id="6" name="Picture 5">
            <a:extLst>
              <a:ext uri="{FF2B5EF4-FFF2-40B4-BE49-F238E27FC236}">
                <a16:creationId xmlns:a16="http://schemas.microsoft.com/office/drawing/2014/main" id="{55354CFA-B25B-4CA2-BE6F-9E385FFC5BF0}"/>
              </a:ext>
            </a:extLst>
          </p:cNvPr>
          <p:cNvPicPr>
            <a:picLocks noChangeAspect="1"/>
          </p:cNvPicPr>
          <p:nvPr/>
        </p:nvPicPr>
        <p:blipFill>
          <a:blip r:embed="rId2"/>
          <a:stretch>
            <a:fillRect/>
          </a:stretch>
        </p:blipFill>
        <p:spPr>
          <a:xfrm>
            <a:off x="9244385" y="255847"/>
            <a:ext cx="2686079" cy="1864351"/>
          </a:xfrm>
          <a:prstGeom prst="rect">
            <a:avLst/>
          </a:prstGeom>
        </p:spPr>
      </p:pic>
      <p:sp>
        <p:nvSpPr>
          <p:cNvPr id="7" name="TextBox 6"/>
          <p:cNvSpPr txBox="1"/>
          <p:nvPr/>
        </p:nvSpPr>
        <p:spPr>
          <a:xfrm>
            <a:off x="7644882" y="2325206"/>
            <a:ext cx="3722077" cy="1292662"/>
          </a:xfrm>
          <a:prstGeom prst="rect">
            <a:avLst/>
          </a:prstGeom>
          <a:noFill/>
          <a:ln w="38100">
            <a:solidFill>
              <a:srgbClr val="7030A0"/>
            </a:solidFill>
          </a:ln>
        </p:spPr>
        <p:txBody>
          <a:bodyPr wrap="square" rtlCol="0">
            <a:spAutoFit/>
          </a:bodyPr>
          <a:lstStyle/>
          <a:p>
            <a:r>
              <a:rPr lang="en-US" b="1" dirty="0"/>
              <a:t>U</a:t>
            </a:r>
            <a:r>
              <a:rPr lang="en-GB" b="1" dirty="0"/>
              <a:t>NCR/UNRCPD/CWRE</a:t>
            </a:r>
          </a:p>
          <a:p>
            <a:r>
              <a:rPr lang="en-US" sz="1200" dirty="0"/>
              <a:t>Our school will promote knowledge and understanding of Part 1 of the UNCRC, and of the UNCRPD, among those who provide learning and teaching. </a:t>
            </a:r>
          </a:p>
          <a:p>
            <a:r>
              <a:rPr lang="en-US" sz="1200" dirty="0"/>
              <a:t>Our curriculum will incorporate careers and work related experiences for all of our learners. </a:t>
            </a:r>
            <a:endParaRPr lang="en-GB" sz="1200" b="1" dirty="0"/>
          </a:p>
        </p:txBody>
      </p:sp>
      <p:sp>
        <p:nvSpPr>
          <p:cNvPr id="8" name="TextBox 7"/>
          <p:cNvSpPr txBox="1"/>
          <p:nvPr/>
        </p:nvSpPr>
        <p:spPr>
          <a:xfrm>
            <a:off x="7016262" y="4202723"/>
            <a:ext cx="4747846" cy="2308324"/>
          </a:xfrm>
          <a:prstGeom prst="rect">
            <a:avLst/>
          </a:prstGeom>
          <a:noFill/>
          <a:ln w="38100">
            <a:solidFill>
              <a:srgbClr val="FFFF00"/>
            </a:solidFill>
          </a:ln>
        </p:spPr>
        <p:txBody>
          <a:bodyPr wrap="square" rtlCol="0">
            <a:spAutoFit/>
          </a:bodyPr>
          <a:lstStyle/>
          <a:p>
            <a:r>
              <a:rPr lang="en-US" b="1" dirty="0"/>
              <a:t>R</a:t>
            </a:r>
            <a:r>
              <a:rPr lang="en-GB" b="1" dirty="0" err="1"/>
              <a:t>eview</a:t>
            </a:r>
            <a:r>
              <a:rPr lang="en-GB" b="1" dirty="0"/>
              <a:t> and refinement</a:t>
            </a:r>
          </a:p>
          <a:p>
            <a:r>
              <a:rPr lang="en-US" sz="1400" dirty="0"/>
              <a:t>Our school curriculum will be kept under review in order to respond to the outputs of professional inquiry, the changing needs of learners and social contexts and needs. This will ensure our curriculum is both inclusive and responsive, meeting the needs of all learners. The reviews will take into account the views of stakeholders and will be signed off by the Governing Body. We will publish a summary of our curriculum and revise the summary if changes to the curriculum are made during the review process. </a:t>
            </a:r>
            <a:r>
              <a:rPr lang="en-GB" sz="1400" b="1" dirty="0"/>
              <a:t> </a:t>
            </a:r>
          </a:p>
        </p:txBody>
      </p:sp>
      <p:sp>
        <p:nvSpPr>
          <p:cNvPr id="9" name="TextBox 8">
            <a:extLst>
              <a:ext uri="{FF2B5EF4-FFF2-40B4-BE49-F238E27FC236}">
                <a16:creationId xmlns:a16="http://schemas.microsoft.com/office/drawing/2014/main" id="{7F4F9684-1CB4-419A-88A1-E63FAEE87073}"/>
              </a:ext>
            </a:extLst>
          </p:cNvPr>
          <p:cNvSpPr txBox="1"/>
          <p:nvPr/>
        </p:nvSpPr>
        <p:spPr>
          <a:xfrm>
            <a:off x="383456" y="2229476"/>
            <a:ext cx="6163118" cy="3231654"/>
          </a:xfrm>
          <a:prstGeom prst="rect">
            <a:avLst/>
          </a:prstGeom>
          <a:noFill/>
          <a:ln w="38100">
            <a:solidFill>
              <a:srgbClr val="FFC000"/>
            </a:solidFill>
          </a:ln>
        </p:spPr>
        <p:txBody>
          <a:bodyPr wrap="square" rtlCol="0">
            <a:spAutoFit/>
          </a:bodyPr>
          <a:lstStyle/>
          <a:p>
            <a:r>
              <a:rPr lang="en-US" b="1" dirty="0"/>
              <a:t>Cross Curricular Learning</a:t>
            </a:r>
          </a:p>
          <a:p>
            <a:pPr algn="l"/>
            <a:r>
              <a:rPr lang="en-US" sz="1400" b="0" i="0" dirty="0">
                <a:effectLst/>
              </a:rPr>
              <a:t>There are three key competencies and skills which are the foundations for almost all learning and are essential to being able to participate successfully and confidently in the modern world. They contribute to the Right to an Education (Article 26) which all children have. These skills  are literacy, numeracy and digital competence. These will be cross-curriculum responsibilities for all teachers and people who work with children and young people.</a:t>
            </a:r>
          </a:p>
          <a:p>
            <a:pPr algn="l"/>
            <a:r>
              <a:rPr lang="en-US" sz="1400" b="0" i="0" dirty="0">
                <a:effectLst/>
              </a:rPr>
              <a:t>Using the Literacy and Numeracy Framework (LNF) and Digital Competence Framework (DCF) teachers at </a:t>
            </a:r>
            <a:r>
              <a:rPr lang="en-US" sz="1400" b="0" i="0" dirty="0" err="1">
                <a:effectLst/>
              </a:rPr>
              <a:t>Penywaun</a:t>
            </a:r>
            <a:r>
              <a:rPr lang="en-US" sz="1400" b="0" i="0" dirty="0">
                <a:effectLst/>
              </a:rPr>
              <a:t> Primary School plan learning opportunities for children to apply skills and concepts they have learned  across the curriculum through completing realistic tasks appropriate for their stage of development.</a:t>
            </a:r>
          </a:p>
          <a:p>
            <a:r>
              <a:rPr lang="en-US" sz="1400" b="1" dirty="0"/>
              <a:t> </a:t>
            </a:r>
          </a:p>
          <a:p>
            <a:endParaRPr lang="en-GB" b="1" dirty="0"/>
          </a:p>
        </p:txBody>
      </p:sp>
    </p:spTree>
    <p:extLst>
      <p:ext uri="{BB962C8B-B14F-4D97-AF65-F5344CB8AC3E}">
        <p14:creationId xmlns:p14="http://schemas.microsoft.com/office/powerpoint/2010/main" val="724234021"/>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197</TotalTime>
  <Words>1437</Words>
  <Application>Microsoft Office PowerPoint</Application>
  <PresentationFormat>Widescreen</PresentationFormat>
  <Paragraphs>63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Corbel</vt:lpstr>
      <vt:lpstr>Basis</vt:lpstr>
      <vt:lpstr>Penywaun Primary School Curriculum of Ambition ‘Believe we can achieve’ </vt:lpstr>
      <vt:lpstr>Penywaun Primary School Curriculum of Ambition ‘Believe we can achieve’ </vt:lpstr>
      <vt:lpstr>Penywaun Primary School Curriculum of Ambition ‘Believe we can achieve’ </vt:lpstr>
      <vt:lpstr>Penywaun Primary School Curriculum of Ambition ‘Believe we can achieve’ </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Courtney Pritchard</dc:creator>
  <cp:lastModifiedBy>Courtney Pritchard</cp:lastModifiedBy>
  <cp:revision>17</cp:revision>
  <cp:lastPrinted>2022-07-05T14:01:09Z</cp:lastPrinted>
  <dcterms:created xsi:type="dcterms:W3CDTF">2022-07-05T10:40:44Z</dcterms:created>
  <dcterms:modified xsi:type="dcterms:W3CDTF">2023-03-17T13:24:33Z</dcterms:modified>
</cp:coreProperties>
</file>