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71" r:id="rId2"/>
    <p:sldId id="272" r:id="rId3"/>
    <p:sldId id="273"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2ECA07-8491-7E0A-B41C-75B95FAD309E}" v="10" dt="2024-05-01T11:24:03.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4" d="100"/>
          <a:sy n="114" d="100"/>
        </p:scale>
        <p:origin x="18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F4825-599A-3D03-178D-03C6F96261CA}"/>
              </a:ext>
            </a:extLst>
          </p:cNvPr>
          <p:cNvSpPr>
            <a:spLocks noGrp="1"/>
          </p:cNvSpPr>
          <p:nvPr>
            <p:ph type="title"/>
          </p:nvPr>
        </p:nvSpPr>
        <p:spPr>
          <a:xfrm>
            <a:off x="3052313" y="451389"/>
            <a:ext cx="5670431" cy="1368695"/>
          </a:xfrm>
        </p:spPr>
        <p:txBody>
          <a:bodyPr/>
          <a:lstStyle/>
          <a:p>
            <a:pPr algn="ctr"/>
            <a:r>
              <a:rPr lang="en-US" b="1" err="1">
                <a:ea typeface="Calibri Light"/>
                <a:cs typeface="Calibri Light"/>
              </a:rPr>
              <a:t>Penywaun</a:t>
            </a:r>
            <a:r>
              <a:rPr lang="en-US" b="1" dirty="0">
                <a:ea typeface="Calibri Light"/>
                <a:cs typeface="Calibri Light"/>
              </a:rPr>
              <a:t> Primary School Vision</a:t>
            </a:r>
          </a:p>
        </p:txBody>
      </p:sp>
      <p:sp>
        <p:nvSpPr>
          <p:cNvPr id="3" name="Content Placeholder 2">
            <a:extLst>
              <a:ext uri="{FF2B5EF4-FFF2-40B4-BE49-F238E27FC236}">
                <a16:creationId xmlns:a16="http://schemas.microsoft.com/office/drawing/2014/main" id="{62ED2F07-9570-1411-4326-D2C9A9FFFD5A}"/>
              </a:ext>
            </a:extLst>
          </p:cNvPr>
          <p:cNvSpPr>
            <a:spLocks noGrp="1"/>
          </p:cNvSpPr>
          <p:nvPr>
            <p:ph idx="1"/>
          </p:nvPr>
        </p:nvSpPr>
        <p:spPr/>
        <p:txBody>
          <a:bodyPr vert="horz" lIns="91440" tIns="45720" rIns="91440" bIns="45720" rtlCol="0" anchor="t">
            <a:normAutofit/>
          </a:bodyPr>
          <a:lstStyle/>
          <a:p>
            <a:pPr marL="0" indent="0" algn="ctr">
              <a:buNone/>
            </a:pPr>
            <a:r>
              <a:rPr lang="en-US" dirty="0">
                <a:ea typeface="Calibri"/>
                <a:cs typeface="Calibri"/>
              </a:rPr>
              <a:t>'I am important, I matter, I have a purpose' </a:t>
            </a:r>
          </a:p>
          <a:p>
            <a:pPr marL="0" indent="0" algn="ctr">
              <a:buNone/>
            </a:pPr>
            <a:r>
              <a:rPr lang="en-US" dirty="0">
                <a:ea typeface="+mn-lt"/>
                <a:cs typeface="+mn-lt"/>
              </a:rPr>
              <a:t> </a:t>
            </a:r>
            <a:r>
              <a:rPr lang="en-US" sz="2400" dirty="0" err="1">
                <a:ea typeface="+mn-lt"/>
                <a:cs typeface="+mn-lt"/>
              </a:rPr>
              <a:t>Penywaun</a:t>
            </a:r>
            <a:r>
              <a:rPr lang="en-US" sz="2400" dirty="0">
                <a:ea typeface="+mn-lt"/>
                <a:cs typeface="+mn-lt"/>
              </a:rPr>
              <a:t> Primary School, we provide a nurturing, secure and happy environment where everyone is respected, valued and cherished.  We develop a strong sense of community and belonging through our close links with all stakeholders.  Everyone is encouraged to try their best and leave our school feeling they are important and have a valued place in society. All children at </a:t>
            </a:r>
            <a:r>
              <a:rPr lang="en-US" sz="2400" dirty="0" err="1">
                <a:ea typeface="+mn-lt"/>
                <a:cs typeface="+mn-lt"/>
              </a:rPr>
              <a:t>Penywaun</a:t>
            </a:r>
            <a:r>
              <a:rPr lang="en-US" sz="2400" dirty="0">
                <a:ea typeface="+mn-lt"/>
                <a:cs typeface="+mn-lt"/>
              </a:rPr>
              <a:t> are given the time they need with supportive adults to develop socially and emotionally in a warm and welcoming space.  The school as a community strives to provide the best possible education for the children in its care, having high expectations, celebrating successes and valuing input from supportive parents who engage positively with their child's educational experience. We support all children in being ready,  responsible and respectful .</a:t>
            </a:r>
            <a:endParaRPr lang="en-US" sz="2400" dirty="0">
              <a:ea typeface="Calibri"/>
              <a:cs typeface="Calibri"/>
            </a:endParaRPr>
          </a:p>
          <a:p>
            <a:endParaRPr lang="en-US" sz="2400" dirty="0">
              <a:ea typeface="Calibri"/>
              <a:cs typeface="Calibri"/>
            </a:endParaRPr>
          </a:p>
        </p:txBody>
      </p:sp>
      <p:pic>
        <p:nvPicPr>
          <p:cNvPr id="5" name="Picture 4" descr="school logo4">
            <a:extLst>
              <a:ext uri="{FF2B5EF4-FFF2-40B4-BE49-F238E27FC236}">
                <a16:creationId xmlns:a16="http://schemas.microsoft.com/office/drawing/2014/main" id="{C97F3074-02DD-352B-C95F-9E9F3D57E697}"/>
              </a:ext>
            </a:extLst>
          </p:cNvPr>
          <p:cNvPicPr/>
          <p:nvPr/>
        </p:nvPicPr>
        <p:blipFill rotWithShape="1">
          <a:blip r:embed="rId2" cstate="print">
            <a:extLst>
              <a:ext uri="{28A0092B-C50C-407E-A947-70E740481C1C}">
                <a14:useLocalDpi xmlns:a14="http://schemas.microsoft.com/office/drawing/2010/main" val="0"/>
              </a:ext>
            </a:extLst>
          </a:blip>
          <a:srcRect l="18918" t="15353" r="27209" b="12740"/>
          <a:stretch/>
        </p:blipFill>
        <p:spPr bwMode="auto">
          <a:xfrm>
            <a:off x="505097" y="426721"/>
            <a:ext cx="1210492" cy="103632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pic>
        <p:nvPicPr>
          <p:cNvPr id="7" name="Picture 6" descr="school logo4">
            <a:extLst>
              <a:ext uri="{FF2B5EF4-FFF2-40B4-BE49-F238E27FC236}">
                <a16:creationId xmlns:a16="http://schemas.microsoft.com/office/drawing/2014/main" id="{96DBF319-6F26-C0A0-220E-91EF6CFF64CA}"/>
              </a:ext>
            </a:extLst>
          </p:cNvPr>
          <p:cNvPicPr/>
          <p:nvPr/>
        </p:nvPicPr>
        <p:blipFill rotWithShape="1">
          <a:blip r:embed="rId2" cstate="print">
            <a:extLst>
              <a:ext uri="{28A0092B-C50C-407E-A947-70E740481C1C}">
                <a14:useLocalDpi xmlns:a14="http://schemas.microsoft.com/office/drawing/2010/main" val="0"/>
              </a:ext>
            </a:extLst>
          </a:blip>
          <a:srcRect l="18918" t="15353" r="27209" b="12740"/>
          <a:stretch/>
        </p:blipFill>
        <p:spPr bwMode="auto">
          <a:xfrm>
            <a:off x="10275950" y="420970"/>
            <a:ext cx="1210492" cy="103632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919229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D7E9-4407-4C59-8D5F-6A0762B83615}"/>
              </a:ext>
            </a:extLst>
          </p:cNvPr>
          <p:cNvSpPr>
            <a:spLocks noGrp="1"/>
          </p:cNvSpPr>
          <p:nvPr>
            <p:ph type="title"/>
          </p:nvPr>
        </p:nvSpPr>
        <p:spPr/>
        <p:txBody>
          <a:bodyPr>
            <a:normAutofit/>
          </a:bodyPr>
          <a:lstStyle/>
          <a:p>
            <a:pPr algn="ctr"/>
            <a:r>
              <a:rPr lang="en-GB" sz="6600" dirty="0"/>
              <a:t>Values</a:t>
            </a:r>
          </a:p>
        </p:txBody>
      </p:sp>
      <p:sp>
        <p:nvSpPr>
          <p:cNvPr id="3" name="Content Placeholder 2">
            <a:extLst>
              <a:ext uri="{FF2B5EF4-FFF2-40B4-BE49-F238E27FC236}">
                <a16:creationId xmlns:a16="http://schemas.microsoft.com/office/drawing/2014/main" id="{F4FB9D6E-1C83-415B-A2DF-71BF97596F77}"/>
              </a:ext>
            </a:extLst>
          </p:cNvPr>
          <p:cNvSpPr>
            <a:spLocks noGrp="1"/>
          </p:cNvSpPr>
          <p:nvPr>
            <p:ph idx="1"/>
          </p:nvPr>
        </p:nvSpPr>
        <p:spPr/>
        <p:txBody>
          <a:bodyPr>
            <a:normAutofit/>
          </a:bodyPr>
          <a:lstStyle/>
          <a:p>
            <a:pPr algn="ctr"/>
            <a:r>
              <a:rPr lang="en-GB" sz="5400" dirty="0"/>
              <a:t>Be Ready</a:t>
            </a:r>
          </a:p>
          <a:p>
            <a:pPr algn="ctr"/>
            <a:r>
              <a:rPr lang="en-GB" sz="5400" dirty="0"/>
              <a:t>Be Respectful</a:t>
            </a:r>
          </a:p>
          <a:p>
            <a:pPr algn="ctr"/>
            <a:r>
              <a:rPr lang="en-GB" sz="5400" dirty="0"/>
              <a:t>Be Responsible</a:t>
            </a:r>
          </a:p>
        </p:txBody>
      </p:sp>
    </p:spTree>
    <p:extLst>
      <p:ext uri="{BB962C8B-B14F-4D97-AF65-F5344CB8AC3E}">
        <p14:creationId xmlns:p14="http://schemas.microsoft.com/office/powerpoint/2010/main" val="161945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DF991-64A4-4DBA-AB55-A8187A169E78}"/>
              </a:ext>
            </a:extLst>
          </p:cNvPr>
          <p:cNvSpPr>
            <a:spLocks noGrp="1"/>
          </p:cNvSpPr>
          <p:nvPr>
            <p:ph type="title"/>
          </p:nvPr>
        </p:nvSpPr>
        <p:spPr/>
        <p:txBody>
          <a:bodyPr/>
          <a:lstStyle/>
          <a:p>
            <a:pPr lvl="0" algn="ctr" eaLnBrk="0" fontAlgn="base" hangingPunct="0">
              <a:lnSpc>
                <a:spcPct val="100000"/>
              </a:lnSpc>
              <a:spcAft>
                <a:spcPct val="0"/>
              </a:spcAft>
            </a:pPr>
            <a:r>
              <a:rPr lang="en-GB" altLang="en-US" sz="16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W</a:t>
            </a:r>
            <a:r>
              <a:rPr lang="en-GB" altLang="en-US" sz="1600" b="1" dirty="0" bmk="">
                <a:solidFill>
                  <a:prstClr val="black"/>
                </a:solidFill>
                <a:latin typeface="Calibri" panose="020F0502020204030204" pitchFamily="34" charset="0"/>
                <a:ea typeface="Calibri" panose="020F0502020204030204" pitchFamily="34" charset="0"/>
                <a:cs typeface="Times New Roman" panose="02020603050405020304" pitchFamily="18" charset="0"/>
              </a:rPr>
              <a:t>hat does being Ready, Respectful and Responsible look like in </a:t>
            </a:r>
            <a:r>
              <a:rPr lang="en-GB" altLang="en-US" sz="1600" b="1" dirty="0" err="1" bmk="">
                <a:solidFill>
                  <a:prstClr val="black"/>
                </a:solidFill>
                <a:latin typeface="Calibri" panose="020F0502020204030204" pitchFamily="34" charset="0"/>
                <a:ea typeface="Calibri" panose="020F0502020204030204" pitchFamily="34" charset="0"/>
                <a:cs typeface="Times New Roman" panose="02020603050405020304" pitchFamily="18" charset="0"/>
              </a:rPr>
              <a:t>Penywaun</a:t>
            </a:r>
            <a:r>
              <a:rPr lang="en-GB" altLang="en-US" sz="1600" b="1" dirty="0" bmk="">
                <a:solidFill>
                  <a:prstClr val="black"/>
                </a:solidFill>
                <a:latin typeface="Calibri" panose="020F0502020204030204" pitchFamily="34" charset="0"/>
                <a:ea typeface="Calibri" panose="020F0502020204030204" pitchFamily="34" charset="0"/>
                <a:cs typeface="Times New Roman" panose="02020603050405020304" pitchFamily="18" charset="0"/>
              </a:rPr>
              <a:t> Primary School?</a:t>
            </a:r>
            <a:br>
              <a:rPr lang="en-GB" altLang="en-US" sz="800" dirty="0">
                <a:solidFill>
                  <a:prstClr val="black"/>
                </a:solidFill>
                <a:latin typeface="Aptos" panose="020B0004020202020204"/>
                <a:ea typeface="+mn-ea"/>
                <a:cs typeface="+mn-cs"/>
              </a:rPr>
            </a:br>
            <a:endParaRPr lang="en-GB" dirty="0"/>
          </a:p>
        </p:txBody>
      </p:sp>
      <p:graphicFrame>
        <p:nvGraphicFramePr>
          <p:cNvPr id="4" name="Content Placeholder 3">
            <a:extLst>
              <a:ext uri="{FF2B5EF4-FFF2-40B4-BE49-F238E27FC236}">
                <a16:creationId xmlns:a16="http://schemas.microsoft.com/office/drawing/2014/main" id="{296B68B7-1526-4592-9180-9F2B4CF471DD}"/>
              </a:ext>
            </a:extLst>
          </p:cNvPr>
          <p:cNvGraphicFramePr>
            <a:graphicFrameLocks noGrp="1"/>
          </p:cNvGraphicFramePr>
          <p:nvPr>
            <p:ph idx="1"/>
          </p:nvPr>
        </p:nvGraphicFramePr>
        <p:xfrm>
          <a:off x="4359870" y="1550037"/>
          <a:ext cx="3472260" cy="4902514"/>
        </p:xfrm>
        <a:graphic>
          <a:graphicData uri="http://schemas.openxmlformats.org/drawingml/2006/table">
            <a:tbl>
              <a:tblPr firstRow="1" firstCol="1" bandRow="1"/>
              <a:tblGrid>
                <a:gridCol w="868065">
                  <a:extLst>
                    <a:ext uri="{9D8B030D-6E8A-4147-A177-3AD203B41FA5}">
                      <a16:colId xmlns:a16="http://schemas.microsoft.com/office/drawing/2014/main" val="46002062"/>
                    </a:ext>
                  </a:extLst>
                </a:gridCol>
                <a:gridCol w="868065">
                  <a:extLst>
                    <a:ext uri="{9D8B030D-6E8A-4147-A177-3AD203B41FA5}">
                      <a16:colId xmlns:a16="http://schemas.microsoft.com/office/drawing/2014/main" val="3205533833"/>
                    </a:ext>
                  </a:extLst>
                </a:gridCol>
                <a:gridCol w="868065">
                  <a:extLst>
                    <a:ext uri="{9D8B030D-6E8A-4147-A177-3AD203B41FA5}">
                      <a16:colId xmlns:a16="http://schemas.microsoft.com/office/drawing/2014/main" val="3407014307"/>
                    </a:ext>
                  </a:extLst>
                </a:gridCol>
                <a:gridCol w="868065">
                  <a:extLst>
                    <a:ext uri="{9D8B030D-6E8A-4147-A177-3AD203B41FA5}">
                      <a16:colId xmlns:a16="http://schemas.microsoft.com/office/drawing/2014/main" val="2452976915"/>
                    </a:ext>
                  </a:extLst>
                </a:gridCol>
              </a:tblGrid>
              <a:tr h="132328">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Location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Ready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Respectful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Responsible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8881520"/>
                  </a:ext>
                </a:extLst>
              </a:tr>
              <a:tr h="539171">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Classroom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learn.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Super sitting.</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Participate and try your best.</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each other.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Kind hands, feet and mouth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Looking after our school resources</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…for my learning and behaviour.</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Being attentive, caring and listening to the teacher</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26113"/>
                  </a:ext>
                </a:extLst>
              </a:tr>
              <a:tr h="1083155">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Playground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run, play, learn, exercise and have fun. Dressed appropriately.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Drop equipment calmly and stand in silence when you hear the bell.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Walk quietly to your line when you hear the second bell</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 to each other and the environment.</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Have kind hands, feet and mouth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Look after our school resources</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Make sure we put all litter in the bin</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Speak appropriately to staff</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…for playing appropriately.</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Following the rules of games and understanding that things will not always go your way</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Talking to staff politely</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7083137"/>
                  </a:ext>
                </a:extLst>
              </a:tr>
              <a:tr h="974358">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Assembly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listen to the speaker.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Walk in silently in Year group order.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Llygaid yn edrych, Clustiau yn gwrando (eyes looking, ears listening)</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 Super sitting</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the speaker.</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Listen in silence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Sit still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Put hands up to ask questions.</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…for listening and behaving appropriately.</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Being a good role model for other children</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 </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582895"/>
                  </a:ext>
                </a:extLst>
              </a:tr>
              <a:tr h="756764">
                <a:tc>
                  <a:txBody>
                    <a:bodyPr/>
                    <a:lstStyle/>
                    <a:p>
                      <a:pP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Hall/PE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...for instructions Doing things first time.</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the game, follow the rules.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Looking after our school resources</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…for using equipment appropriately and safely.</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Keeping themselves and others safe</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Not deliberately damaging equipment</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79775109"/>
                  </a:ext>
                </a:extLst>
              </a:tr>
              <a:tr h="865562">
                <a:tc>
                  <a:txBody>
                    <a:bodyPr/>
                    <a:lstStyle/>
                    <a:p>
                      <a:pPr>
                        <a:lnSpc>
                          <a:spcPct val="107000"/>
                        </a:lnSpc>
                        <a:spcAft>
                          <a:spcPts val="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Lunchtime</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 wait your turn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Queue up one behind the other.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Clean your area</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…to the staff and each other. </a:t>
                      </a:r>
                    </a:p>
                    <a:p>
                      <a:pPr>
                        <a:lnSpc>
                          <a:spcPct val="107000"/>
                        </a:lnSpc>
                        <a:spcAft>
                          <a:spcPts val="0"/>
                        </a:spcAft>
                      </a:pPr>
                      <a:r>
                        <a:rPr lang="en-GB" sz="700">
                          <a:effectLst/>
                          <a:latin typeface="Calibri" panose="020F0502020204030204" pitchFamily="34" charset="0"/>
                          <a:ea typeface="Calibri" panose="020F0502020204030204" pitchFamily="34" charset="0"/>
                          <a:cs typeface="Times New Roman" panose="02020603050405020304" pitchFamily="18" charset="0"/>
                        </a:rPr>
                        <a:t>Use your manners and do not push in.</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…for behaving appropriately.</a:t>
                      </a:r>
                    </a:p>
                    <a:p>
                      <a:pPr>
                        <a:lnSpc>
                          <a:spcPct val="107000"/>
                        </a:lnSpc>
                        <a:spcAft>
                          <a:spcPts val="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Lining up in the hall and waiting their turn</a:t>
                      </a:r>
                    </a:p>
                    <a:p>
                      <a:pPr>
                        <a:lnSpc>
                          <a:spcPct val="107000"/>
                        </a:lnSpc>
                        <a:spcAft>
                          <a:spcPts val="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Listening to supervisory staff</a:t>
                      </a:r>
                    </a:p>
                    <a:p>
                      <a:pPr>
                        <a:lnSpc>
                          <a:spcPct val="107000"/>
                        </a:lnSpc>
                        <a:spcAft>
                          <a:spcPts val="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Eating lunch in their areas</a:t>
                      </a:r>
                    </a:p>
                  </a:txBody>
                  <a:tcPr marL="41593" marR="415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9550869"/>
                  </a:ext>
                </a:extLst>
              </a:tr>
            </a:tbl>
          </a:graphicData>
        </a:graphic>
      </p:graphicFrame>
      <p:sp>
        <p:nvSpPr>
          <p:cNvPr id="5" name="Rectangle 1">
            <a:extLst>
              <a:ext uri="{FF2B5EF4-FFF2-40B4-BE49-F238E27FC236}">
                <a16:creationId xmlns:a16="http://schemas.microsoft.com/office/drawing/2014/main" id="{DCE3B3C1-00D9-4535-A8D7-7026415CF74B}"/>
              </a:ext>
            </a:extLst>
          </p:cNvPr>
          <p:cNvSpPr>
            <a:spLocks noChangeArrowheads="1"/>
          </p:cNvSpPr>
          <p:nvPr/>
        </p:nvSpPr>
        <p:spPr bwMode="auto">
          <a:xfrm>
            <a:off x="0" y="-17621"/>
            <a:ext cx="18473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440300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500</Words>
  <Application>Microsoft Office PowerPoint</Application>
  <PresentationFormat>Widescreen</PresentationFormat>
  <Paragraphs>62</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Aptos</vt:lpstr>
      <vt:lpstr>Aptos Display</vt:lpstr>
      <vt:lpstr>Arial</vt:lpstr>
      <vt:lpstr>Calibri</vt:lpstr>
      <vt:lpstr>Calibri Light</vt:lpstr>
      <vt:lpstr>Times New Roman</vt:lpstr>
      <vt:lpstr>office theme</vt:lpstr>
      <vt:lpstr>Penywaun Primary School Vision</vt:lpstr>
      <vt:lpstr>Values</vt:lpstr>
      <vt:lpstr>What does being Ready, Respectful and Responsible look like in Penywaun Primary School?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Head</cp:lastModifiedBy>
  <cp:revision>10</cp:revision>
  <dcterms:created xsi:type="dcterms:W3CDTF">2024-05-01T11:22:52Z</dcterms:created>
  <dcterms:modified xsi:type="dcterms:W3CDTF">2024-05-09T09:27:41Z</dcterms:modified>
</cp:coreProperties>
</file>